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4B-4257-486F-83B2-42471ACBCF1E}" type="datetimeFigureOut">
              <a:rPr lang="ko-KR" altLang="en-US" smtClean="0"/>
              <a:t>2025-02-06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53DB-60E4-4AA1-8C2B-94B949E6F8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996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4B-4257-486F-83B2-42471ACBCF1E}" type="datetimeFigureOut">
              <a:rPr lang="ko-KR" altLang="en-US" smtClean="0"/>
              <a:t>2025-02-06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53DB-60E4-4AA1-8C2B-94B949E6F8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164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4B-4257-486F-83B2-42471ACBCF1E}" type="datetimeFigureOut">
              <a:rPr lang="ko-KR" altLang="en-US" smtClean="0"/>
              <a:t>2025-02-06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53DB-60E4-4AA1-8C2B-94B949E6F8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767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4B-4257-486F-83B2-42471ACBCF1E}" type="datetimeFigureOut">
              <a:rPr lang="ko-KR" altLang="en-US" smtClean="0"/>
              <a:t>2025-02-06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53DB-60E4-4AA1-8C2B-94B949E6F8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2291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4B-4257-486F-83B2-42471ACBCF1E}" type="datetimeFigureOut">
              <a:rPr lang="ko-KR" altLang="en-US" smtClean="0"/>
              <a:t>2025-02-06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53DB-60E4-4AA1-8C2B-94B949E6F8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7667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4B-4257-486F-83B2-42471ACBCF1E}" type="datetimeFigureOut">
              <a:rPr lang="ko-KR" altLang="en-US" smtClean="0"/>
              <a:t>2025-02-06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53DB-60E4-4AA1-8C2B-94B949E6F8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520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4B-4257-486F-83B2-42471ACBCF1E}" type="datetimeFigureOut">
              <a:rPr lang="ko-KR" altLang="en-US" smtClean="0"/>
              <a:t>2025-02-06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53DB-60E4-4AA1-8C2B-94B949E6F8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306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4B-4257-486F-83B2-42471ACBCF1E}" type="datetimeFigureOut">
              <a:rPr lang="ko-KR" altLang="en-US" smtClean="0"/>
              <a:t>2025-02-06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53DB-60E4-4AA1-8C2B-94B949E6F8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93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4B-4257-486F-83B2-42471ACBCF1E}" type="datetimeFigureOut">
              <a:rPr lang="ko-KR" altLang="en-US" smtClean="0"/>
              <a:t>2025-02-06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53DB-60E4-4AA1-8C2B-94B949E6F8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63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4B-4257-486F-83B2-42471ACBCF1E}" type="datetimeFigureOut">
              <a:rPr lang="ko-KR" altLang="en-US" smtClean="0"/>
              <a:t>2025-02-06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53DB-60E4-4AA1-8C2B-94B949E6F8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057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4B-4257-486F-83B2-42471ACBCF1E}" type="datetimeFigureOut">
              <a:rPr lang="ko-KR" altLang="en-US" smtClean="0"/>
              <a:t>2025-02-06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53DB-60E4-4AA1-8C2B-94B949E6F8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5495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D7B4B-4257-486F-83B2-42471ACBCF1E}" type="datetimeFigureOut">
              <a:rPr lang="ko-KR" altLang="en-US" smtClean="0"/>
              <a:t>2025-02-06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153DB-60E4-4AA1-8C2B-94B949E6F8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528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직선 연결선 2"/>
          <p:cNvCxnSpPr/>
          <p:nvPr/>
        </p:nvCxnSpPr>
        <p:spPr>
          <a:xfrm>
            <a:off x="0" y="879231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09958" y="100548"/>
            <a:ext cx="4677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/>
              <a:t>6</a:t>
            </a:r>
            <a:r>
              <a:rPr lang="en-US" altLang="ko-KR" sz="3600" b="1" dirty="0" smtClean="0"/>
              <a:t>. </a:t>
            </a:r>
            <a:r>
              <a:rPr lang="ko-KR" altLang="en-US" sz="3600" b="1" dirty="0" err="1" smtClean="0"/>
              <a:t>과정일정표</a:t>
            </a:r>
            <a:endParaRPr lang="ko-KR" altLang="en-US" sz="3600" b="1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660601"/>
              </p:ext>
            </p:extLst>
          </p:nvPr>
        </p:nvGraphicFramePr>
        <p:xfrm>
          <a:off x="625288" y="1002801"/>
          <a:ext cx="11125200" cy="5649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077">
                  <a:extLst>
                    <a:ext uri="{9D8B030D-6E8A-4147-A177-3AD203B41FA5}">
                      <a16:colId xmlns:a16="http://schemas.microsoft.com/office/drawing/2014/main" val="3168780339"/>
                    </a:ext>
                  </a:extLst>
                </a:gridCol>
                <a:gridCol w="2910254">
                  <a:extLst>
                    <a:ext uri="{9D8B030D-6E8A-4147-A177-3AD203B41FA5}">
                      <a16:colId xmlns:a16="http://schemas.microsoft.com/office/drawing/2014/main" val="689944847"/>
                    </a:ext>
                  </a:extLst>
                </a:gridCol>
                <a:gridCol w="3288323">
                  <a:extLst>
                    <a:ext uri="{9D8B030D-6E8A-4147-A177-3AD203B41FA5}">
                      <a16:colId xmlns:a16="http://schemas.microsoft.com/office/drawing/2014/main" val="601332620"/>
                    </a:ext>
                  </a:extLst>
                </a:gridCol>
                <a:gridCol w="3871546">
                  <a:extLst>
                    <a:ext uri="{9D8B030D-6E8A-4147-A177-3AD203B41FA5}">
                      <a16:colId xmlns:a16="http://schemas.microsoft.com/office/drawing/2014/main" val="3110709498"/>
                    </a:ext>
                  </a:extLst>
                </a:gridCol>
              </a:tblGrid>
              <a:tr h="34190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차수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일정</a:t>
                      </a:r>
                      <a:r>
                        <a:rPr lang="en-US" altLang="ko-KR" sz="1200" dirty="0" smtClean="0"/>
                        <a:t>)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제  목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주 요 내 용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비 고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9648665"/>
                  </a:ext>
                </a:extLst>
              </a:tr>
              <a:tr h="331722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baseline="0" dirty="0" smtClean="0"/>
                        <a:t>주차</a:t>
                      </a:r>
                      <a:r>
                        <a:rPr lang="en-US" altLang="ko-KR" sz="1200" baseline="0" dirty="0" smtClean="0"/>
                        <a:t>(4/03)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/>
                        <a:t>개강식 </a:t>
                      </a:r>
                      <a:r>
                        <a:rPr lang="en-US" altLang="ko-KR" sz="1200" b="1" dirty="0" smtClean="0"/>
                        <a:t>/ </a:t>
                      </a:r>
                      <a:r>
                        <a:rPr lang="en-US" altLang="ko-KR" sz="1200" b="1" dirty="0" smtClean="0"/>
                        <a:t>(</a:t>
                      </a:r>
                      <a:r>
                        <a:rPr lang="ko-KR" altLang="en-US" sz="1200" b="1" dirty="0" smtClean="0"/>
                        <a:t>특강</a:t>
                      </a:r>
                      <a:r>
                        <a:rPr lang="en-US" altLang="ko-KR" sz="1200" b="1" dirty="0" smtClean="0"/>
                        <a:t>)</a:t>
                      </a:r>
                      <a:r>
                        <a:rPr lang="ko-KR" altLang="en-US" sz="1200" b="1" dirty="0" err="1" smtClean="0"/>
                        <a:t>제조혁신의</a:t>
                      </a:r>
                      <a:r>
                        <a:rPr lang="ko-KR" altLang="en-US" sz="1200" b="1" dirty="0" smtClean="0"/>
                        <a:t> </a:t>
                      </a:r>
                      <a:r>
                        <a:rPr lang="ko-KR" altLang="en-US" sz="1200" b="1" dirty="0" smtClean="0"/>
                        <a:t>경영철학</a:t>
                      </a:r>
                      <a:endParaRPr lang="ko-KR" alt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 Value</a:t>
                      </a:r>
                      <a:r>
                        <a:rPr lang="en-US" altLang="ko-KR" sz="1200" baseline="0" dirty="0" smtClean="0"/>
                        <a:t> Chain</a:t>
                      </a:r>
                      <a:r>
                        <a:rPr lang="ko-KR" altLang="en-US" sz="1200" baseline="0" dirty="0" smtClean="0"/>
                        <a:t>과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baseline="0" dirty="0" smtClean="0"/>
                        <a:t>제조</a:t>
                      </a:r>
                      <a:r>
                        <a:rPr lang="ko-KR" altLang="en-US" sz="1200" dirty="0" smtClean="0"/>
                        <a:t>혁신활동의 중요성 인식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200" dirty="0" smtClean="0"/>
                        <a:t>전</a:t>
                      </a:r>
                      <a:r>
                        <a:rPr lang="en-US" altLang="ko-KR" sz="1200" dirty="0" smtClean="0"/>
                        <a:t>)</a:t>
                      </a:r>
                      <a:r>
                        <a:rPr lang="ko-KR" altLang="en-US" sz="1200" dirty="0" smtClean="0"/>
                        <a:t>삼성전자 </a:t>
                      </a:r>
                      <a:r>
                        <a:rPr lang="en-US" altLang="ko-KR" sz="1200" dirty="0" smtClean="0"/>
                        <a:t>--</a:t>
                      </a:r>
                      <a:r>
                        <a:rPr lang="en-US" altLang="ko-KR" sz="1200" baseline="0" dirty="0" smtClean="0"/>
                        <a:t>-----------------------------</a:t>
                      </a:r>
                      <a:r>
                        <a:rPr lang="ko-KR" altLang="en-US" sz="1200" baseline="0" dirty="0" smtClean="0"/>
                        <a:t> </a:t>
                      </a:r>
                      <a:r>
                        <a:rPr lang="ko-KR" altLang="en-US" sz="1200" dirty="0" err="1" smtClean="0"/>
                        <a:t>김철교</a:t>
                      </a:r>
                      <a:r>
                        <a:rPr lang="ko-KR" altLang="en-US" sz="1200" dirty="0" smtClean="0"/>
                        <a:t> 사장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6483340"/>
                  </a:ext>
                </a:extLst>
              </a:tr>
              <a:tr h="331722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/>
                        <a:t>2</a:t>
                      </a:r>
                      <a:r>
                        <a:rPr lang="ko-KR" altLang="en-US" sz="1200" baseline="0" dirty="0" smtClean="0"/>
                        <a:t>주차</a:t>
                      </a:r>
                      <a:r>
                        <a:rPr lang="en-US" altLang="ko-KR" sz="1200" baseline="0" dirty="0" smtClean="0"/>
                        <a:t>(4/10)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2025</a:t>
                      </a:r>
                      <a:r>
                        <a:rPr lang="ko-KR" altLang="en-US" sz="1200" b="1" dirty="0" smtClean="0"/>
                        <a:t>년도 거시경제지표와 제조업 동향</a:t>
                      </a:r>
                      <a:endParaRPr lang="ko-KR" alt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 경제지표 예측을 통한 제조업 대응전략 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 latinLnBrk="1"/>
                      <a:r>
                        <a:rPr lang="en-US" altLang="ko-KR" sz="1200" dirty="0" smtClean="0"/>
                        <a:t>IBK</a:t>
                      </a:r>
                      <a:r>
                        <a:rPr lang="ko-KR" altLang="en-US" sz="1200" dirty="0" smtClean="0"/>
                        <a:t>기업은행 경제연구소 </a:t>
                      </a:r>
                      <a:r>
                        <a:rPr lang="en-US" altLang="ko-KR" sz="1200" dirty="0" smtClean="0"/>
                        <a:t>------------------ </a:t>
                      </a:r>
                      <a:r>
                        <a:rPr lang="ko-KR" altLang="en-US" sz="1200" dirty="0" err="1" smtClean="0"/>
                        <a:t>김황희</a:t>
                      </a:r>
                      <a:r>
                        <a:rPr lang="ko-KR" altLang="en-US" sz="1200" dirty="0" smtClean="0"/>
                        <a:t> 수석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18019609"/>
                  </a:ext>
                </a:extLst>
              </a:tr>
              <a:tr h="331722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/>
                        <a:t>3</a:t>
                      </a:r>
                      <a:r>
                        <a:rPr lang="ko-KR" altLang="en-US" sz="1200" baseline="0" dirty="0" smtClean="0"/>
                        <a:t>주차</a:t>
                      </a:r>
                      <a:r>
                        <a:rPr lang="en-US" altLang="ko-KR" sz="1200" baseline="0" dirty="0" smtClean="0"/>
                        <a:t>(4/17)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err="1" smtClean="0"/>
                        <a:t>제조현장</a:t>
                      </a:r>
                      <a:r>
                        <a:rPr lang="ko-KR" altLang="en-US" sz="1200" b="1" dirty="0" smtClean="0"/>
                        <a:t> </a:t>
                      </a:r>
                      <a:r>
                        <a:rPr lang="ko-KR" altLang="en-US" sz="1200" b="1" dirty="0" err="1" smtClean="0"/>
                        <a:t>낭비제거</a:t>
                      </a:r>
                      <a:r>
                        <a:rPr lang="ko-KR" altLang="en-US" sz="1200" b="1" dirty="0" smtClean="0"/>
                        <a:t> </a:t>
                      </a:r>
                      <a:r>
                        <a:rPr lang="en-US" altLang="ko-KR" sz="1200" b="1" dirty="0" smtClean="0"/>
                        <a:t>/ 3</a:t>
                      </a:r>
                      <a:r>
                        <a:rPr lang="ko-KR" altLang="en-US" sz="1200" b="1" dirty="0" smtClean="0"/>
                        <a:t>정</a:t>
                      </a:r>
                      <a:r>
                        <a:rPr lang="en-US" altLang="ko-KR" sz="1200" b="1" dirty="0" smtClean="0"/>
                        <a:t>5S</a:t>
                      </a:r>
                      <a:endParaRPr lang="ko-KR" altLang="en-US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 </a:t>
                      </a:r>
                      <a:r>
                        <a:rPr lang="ko-KR" altLang="en-US" sz="1200" dirty="0" smtClean="0"/>
                        <a:t>현장의 낭비를 없애기 위한 구체적 활동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200" dirty="0" smtClean="0"/>
                        <a:t>한일산업기술협력재단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--------------------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baseline="0" dirty="0" err="1" smtClean="0"/>
                        <a:t>이병성</a:t>
                      </a:r>
                      <a:r>
                        <a:rPr lang="en-US" altLang="ko-KR" sz="1200" dirty="0" smtClean="0"/>
                        <a:t> </a:t>
                      </a:r>
                      <a:r>
                        <a:rPr lang="ko-KR" altLang="en-US" sz="1200" dirty="0" smtClean="0"/>
                        <a:t>위원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23678822"/>
                  </a:ext>
                </a:extLst>
              </a:tr>
              <a:tr h="331722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/>
                        <a:t>4</a:t>
                      </a:r>
                      <a:r>
                        <a:rPr lang="ko-KR" altLang="en-US" sz="1200" baseline="0" dirty="0" smtClean="0"/>
                        <a:t>주차</a:t>
                      </a:r>
                      <a:r>
                        <a:rPr lang="en-US" altLang="ko-KR" sz="1200" baseline="0" dirty="0" smtClean="0"/>
                        <a:t>(4/24)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/>
                        <a:t>생산성과지표</a:t>
                      </a:r>
                      <a:r>
                        <a:rPr lang="en-US" altLang="ko-KR" sz="1200" b="1" dirty="0" smtClean="0"/>
                        <a:t>(KPI)</a:t>
                      </a:r>
                      <a:r>
                        <a:rPr lang="ko-KR" altLang="en-US" sz="1200" b="1" dirty="0" smtClean="0"/>
                        <a:t> 선정과 목표관리</a:t>
                      </a:r>
                      <a:endParaRPr lang="ko-KR" alt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 </a:t>
                      </a:r>
                      <a:r>
                        <a:rPr lang="ko-KR" altLang="en-US" sz="1200" dirty="0" smtClean="0"/>
                        <a:t>제조 모니터링을 위한 지표 발굴과 관리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200" dirty="0" smtClean="0"/>
                        <a:t>한화에어로스페이스 </a:t>
                      </a:r>
                      <a:r>
                        <a:rPr lang="en-US" altLang="ko-KR" sz="1200" dirty="0" smtClean="0"/>
                        <a:t>---------------------- </a:t>
                      </a:r>
                      <a:r>
                        <a:rPr lang="ko-KR" altLang="en-US" sz="1200" dirty="0" smtClean="0"/>
                        <a:t>이상근 부장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56769156"/>
                  </a:ext>
                </a:extLst>
              </a:tr>
              <a:tr h="331722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/>
                        <a:t>5</a:t>
                      </a:r>
                      <a:r>
                        <a:rPr lang="ko-KR" altLang="en-US" sz="1200" baseline="0" dirty="0" smtClean="0"/>
                        <a:t>주차</a:t>
                      </a:r>
                      <a:r>
                        <a:rPr lang="en-US" altLang="ko-KR" sz="1200" baseline="0" dirty="0" smtClean="0"/>
                        <a:t>(4/29)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/>
                        <a:t>제조원가 분석 및</a:t>
                      </a:r>
                      <a:r>
                        <a:rPr lang="ko-KR" altLang="en-US" sz="1200" b="1" baseline="0" dirty="0" smtClean="0"/>
                        <a:t> 절감</a:t>
                      </a:r>
                      <a:endParaRPr lang="ko-KR" alt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 </a:t>
                      </a:r>
                      <a:r>
                        <a:rPr lang="ko-KR" altLang="en-US" sz="1200" dirty="0" smtClean="0"/>
                        <a:t>제조원가 구성요소 파악 및</a:t>
                      </a:r>
                      <a:r>
                        <a:rPr lang="ko-KR" altLang="en-US" sz="1200" baseline="0" dirty="0" smtClean="0"/>
                        <a:t> 절감 대책 논의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di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K</a:t>
                      </a:r>
                      <a:r>
                        <a:rPr lang="ko-KR" altLang="en-US" sz="1200" dirty="0" err="1" smtClean="0"/>
                        <a:t>챔프</a:t>
                      </a:r>
                      <a:r>
                        <a:rPr lang="ko-KR" altLang="en-US" sz="1200" dirty="0" smtClean="0"/>
                        <a:t> 전략연구소 </a:t>
                      </a:r>
                      <a:r>
                        <a:rPr lang="en-US" altLang="ko-KR" sz="1200" dirty="0" smtClean="0"/>
                        <a:t>-------------------------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dirty="0" err="1" smtClean="0"/>
                        <a:t>김용길</a:t>
                      </a:r>
                      <a:r>
                        <a:rPr lang="ko-KR" altLang="en-US" sz="1200" dirty="0" smtClean="0"/>
                        <a:t> 소장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1793656"/>
                  </a:ext>
                </a:extLst>
              </a:tr>
              <a:tr h="331722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/>
                        <a:t>6</a:t>
                      </a:r>
                      <a:r>
                        <a:rPr lang="ko-KR" altLang="en-US" sz="1200" baseline="0" dirty="0" smtClean="0"/>
                        <a:t>주차</a:t>
                      </a:r>
                      <a:r>
                        <a:rPr lang="en-US" altLang="ko-KR" sz="1200" baseline="0" dirty="0" smtClean="0"/>
                        <a:t>(5/08)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/>
                        <a:t>설비종합효율과 생산성 향상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 </a:t>
                      </a:r>
                      <a:r>
                        <a:rPr lang="ko-KR" altLang="en-US" sz="1200" dirty="0" smtClean="0"/>
                        <a:t>설비의 최적운용방법 모색 및 생산성 향상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200" dirty="0" smtClean="0"/>
                        <a:t>해성</a:t>
                      </a:r>
                      <a:r>
                        <a:rPr lang="en-US" altLang="ko-KR" sz="1200" dirty="0" smtClean="0"/>
                        <a:t>DS </a:t>
                      </a:r>
                      <a:r>
                        <a:rPr lang="ko-KR" altLang="en-US" sz="1200" dirty="0" err="1" smtClean="0"/>
                        <a:t>제조본부장</a:t>
                      </a:r>
                      <a:r>
                        <a:rPr lang="ko-KR" altLang="en-US" sz="1200" dirty="0" smtClean="0"/>
                        <a:t> </a:t>
                      </a:r>
                      <a:r>
                        <a:rPr lang="en-US" altLang="ko-KR" sz="1200" dirty="0" smtClean="0"/>
                        <a:t>-----------------------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baseline="0" dirty="0" smtClean="0"/>
                        <a:t>윤현수 전무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5701099"/>
                  </a:ext>
                </a:extLst>
              </a:tr>
              <a:tr h="331722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/>
                        <a:t>7</a:t>
                      </a:r>
                      <a:r>
                        <a:rPr lang="ko-KR" altLang="en-US" sz="1200" baseline="0" dirty="0" smtClean="0"/>
                        <a:t>주차</a:t>
                      </a:r>
                      <a:r>
                        <a:rPr lang="en-US" altLang="ko-KR" sz="1200" baseline="0" dirty="0" smtClean="0"/>
                        <a:t>(5/15)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 smtClean="0"/>
                        <a:t>생산평준화</a:t>
                      </a:r>
                      <a:r>
                        <a:rPr lang="ko-KR" altLang="en-US" sz="1200" b="1" dirty="0" smtClean="0"/>
                        <a:t> 전략과 </a:t>
                      </a:r>
                      <a:r>
                        <a:rPr lang="en-US" altLang="ko-KR" sz="1200" b="1" dirty="0" smtClean="0"/>
                        <a:t>Line</a:t>
                      </a:r>
                      <a:r>
                        <a:rPr lang="en-US" altLang="ko-KR" sz="1200" b="1" baseline="0" dirty="0" smtClean="0"/>
                        <a:t> Balance</a:t>
                      </a:r>
                      <a:endParaRPr lang="ko-KR" alt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 </a:t>
                      </a:r>
                      <a:r>
                        <a:rPr lang="ko-KR" altLang="en-US" sz="1200" dirty="0" smtClean="0"/>
                        <a:t>생산 평준화를 위한 </a:t>
                      </a:r>
                      <a:r>
                        <a:rPr lang="en-US" altLang="ko-KR" sz="1200" dirty="0" smtClean="0"/>
                        <a:t>TACK</a:t>
                      </a:r>
                      <a:r>
                        <a:rPr lang="en-US" altLang="ko-KR" sz="1200" baseline="0" dirty="0" smtClean="0"/>
                        <a:t> TIME </a:t>
                      </a:r>
                      <a:r>
                        <a:rPr lang="ko-KR" altLang="en-US" sz="1200" baseline="0" dirty="0" smtClean="0"/>
                        <a:t>조정 기법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200" dirty="0" smtClean="0"/>
                        <a:t>전</a:t>
                      </a:r>
                      <a:r>
                        <a:rPr lang="en-US" altLang="ko-KR" sz="1200" dirty="0" smtClean="0"/>
                        <a:t>)LG</a:t>
                      </a:r>
                      <a:r>
                        <a:rPr lang="ko-KR" altLang="en-US" sz="1200" dirty="0" smtClean="0"/>
                        <a:t>전자</a:t>
                      </a:r>
                      <a:r>
                        <a:rPr lang="ko-KR" altLang="en-US" sz="1200" baseline="0" dirty="0" smtClean="0"/>
                        <a:t> </a:t>
                      </a:r>
                      <a:r>
                        <a:rPr lang="ko-KR" altLang="en-US" sz="1200" baseline="0" dirty="0" err="1" smtClean="0"/>
                        <a:t>생산기술팀</a:t>
                      </a:r>
                      <a:r>
                        <a:rPr lang="ko-KR" altLang="en-US" sz="1200" dirty="0" smtClean="0"/>
                        <a:t> </a:t>
                      </a:r>
                      <a:r>
                        <a:rPr lang="en-US" altLang="ko-KR" sz="1200" dirty="0" smtClean="0"/>
                        <a:t>-------------------- </a:t>
                      </a:r>
                      <a:r>
                        <a:rPr lang="ko-KR" altLang="en-US" sz="1200" dirty="0" smtClean="0"/>
                        <a:t>이남은 박사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0193440"/>
                  </a:ext>
                </a:extLst>
              </a:tr>
              <a:tr h="331722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/>
                        <a:t>8</a:t>
                      </a:r>
                      <a:r>
                        <a:rPr lang="ko-KR" altLang="en-US" sz="1200" baseline="0" dirty="0" smtClean="0"/>
                        <a:t>주차</a:t>
                      </a:r>
                      <a:r>
                        <a:rPr lang="en-US" altLang="ko-KR" sz="1200" baseline="0" dirty="0" smtClean="0"/>
                        <a:t>(5/22)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/>
                        <a:t>통계적공정관리</a:t>
                      </a:r>
                      <a:r>
                        <a:rPr lang="en-US" altLang="ko-KR" sz="1200" b="1" dirty="0" smtClean="0"/>
                        <a:t>(SPC)</a:t>
                      </a:r>
                      <a:endParaRPr lang="ko-KR" alt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 </a:t>
                      </a:r>
                      <a:r>
                        <a:rPr lang="ko-KR" altLang="en-US" sz="1200" dirty="0" smtClean="0"/>
                        <a:t>과학적 품질관리 및 의사결정 기법 연구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200" dirty="0" smtClean="0"/>
                        <a:t>창원대학교</a:t>
                      </a:r>
                      <a:r>
                        <a:rPr lang="ko-KR" altLang="en-US" sz="1200" baseline="0" dirty="0" smtClean="0"/>
                        <a:t> 산업시스템공학과 </a:t>
                      </a:r>
                      <a:r>
                        <a:rPr lang="en-US" altLang="ko-KR" sz="1200" baseline="0" dirty="0" smtClean="0"/>
                        <a:t>----------- </a:t>
                      </a:r>
                      <a:r>
                        <a:rPr lang="ko-KR" altLang="en-US" sz="1200" dirty="0" err="1" smtClean="0"/>
                        <a:t>김상부</a:t>
                      </a:r>
                      <a:r>
                        <a:rPr lang="ko-KR" altLang="en-US" sz="1200" baseline="0" dirty="0" smtClean="0"/>
                        <a:t> </a:t>
                      </a:r>
                      <a:r>
                        <a:rPr lang="ko-KR" altLang="en-US" sz="1200" dirty="0" smtClean="0"/>
                        <a:t>교수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0459233"/>
                  </a:ext>
                </a:extLst>
              </a:tr>
              <a:tr h="331722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/>
                        <a:t> 9</a:t>
                      </a:r>
                      <a:r>
                        <a:rPr lang="ko-KR" altLang="en-US" sz="1200" baseline="0" dirty="0" smtClean="0"/>
                        <a:t>주차</a:t>
                      </a:r>
                      <a:r>
                        <a:rPr lang="en-US" altLang="ko-KR" sz="1200" baseline="0" dirty="0" smtClean="0"/>
                        <a:t>(5/29)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 smtClean="0"/>
                        <a:t>공급망관리</a:t>
                      </a:r>
                      <a:r>
                        <a:rPr lang="en-US" altLang="ko-KR" sz="1200" b="1" dirty="0" smtClean="0"/>
                        <a:t>(SCM) </a:t>
                      </a:r>
                      <a:r>
                        <a:rPr lang="ko-KR" altLang="en-US" sz="1200" b="1" dirty="0" err="1" smtClean="0"/>
                        <a:t>운영기법</a:t>
                      </a:r>
                      <a:endParaRPr lang="ko-KR" alt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 SCM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baseline="0" dirty="0" smtClean="0"/>
                        <a:t>주요 프로세스의 </a:t>
                      </a:r>
                      <a:r>
                        <a:rPr lang="en-US" altLang="ko-KR" sz="1200" baseline="0" dirty="0" smtClean="0"/>
                        <a:t>KPI</a:t>
                      </a:r>
                      <a:r>
                        <a:rPr lang="ko-KR" altLang="en-US" sz="1200" baseline="0" dirty="0" smtClean="0"/>
                        <a:t>와 관리 기법 연구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di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한화에어로스페이스 </a:t>
                      </a:r>
                      <a:r>
                        <a:rPr lang="en-US" altLang="ko-KR" sz="1200" dirty="0" smtClean="0"/>
                        <a:t>---------------------- </a:t>
                      </a:r>
                      <a:r>
                        <a:rPr lang="ko-KR" altLang="en-US" sz="1200" dirty="0" err="1" smtClean="0"/>
                        <a:t>김구홍</a:t>
                      </a:r>
                      <a:r>
                        <a:rPr lang="ko-KR" altLang="en-US" sz="1200" dirty="0" smtClean="0"/>
                        <a:t> 부장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7807180"/>
                  </a:ext>
                </a:extLst>
              </a:tr>
              <a:tr h="331722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/>
                        <a:t>10</a:t>
                      </a:r>
                      <a:r>
                        <a:rPr lang="ko-KR" altLang="en-US" sz="1200" baseline="0" dirty="0" smtClean="0"/>
                        <a:t>주차</a:t>
                      </a:r>
                      <a:r>
                        <a:rPr lang="en-US" altLang="ko-KR" sz="1200" baseline="0" dirty="0" smtClean="0"/>
                        <a:t>(6/05)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err="1" smtClean="0"/>
                        <a:t>구매전략과</a:t>
                      </a:r>
                      <a:r>
                        <a:rPr lang="ko-KR" altLang="en-US" sz="1200" b="1" dirty="0" smtClean="0"/>
                        <a:t> </a:t>
                      </a:r>
                      <a:r>
                        <a:rPr lang="ko-KR" altLang="en-US" sz="1200" b="1" dirty="0" err="1" smtClean="0"/>
                        <a:t>협력사관리</a:t>
                      </a:r>
                      <a:endParaRPr lang="ko-KR" altLang="en-US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 </a:t>
                      </a:r>
                      <a:r>
                        <a:rPr lang="ko-KR" altLang="en-US" sz="1200" dirty="0" err="1" smtClean="0"/>
                        <a:t>구매전략과</a:t>
                      </a:r>
                      <a:r>
                        <a:rPr lang="ko-KR" altLang="en-US" sz="1200" dirty="0" smtClean="0"/>
                        <a:t> 기법 연구 </a:t>
                      </a:r>
                      <a:r>
                        <a:rPr lang="en-US" altLang="ko-KR" sz="1200" dirty="0" smtClean="0"/>
                        <a:t>/ </a:t>
                      </a:r>
                      <a:r>
                        <a:rPr lang="ko-KR" altLang="en-US" sz="1200" dirty="0" err="1" smtClean="0"/>
                        <a:t>협력사</a:t>
                      </a:r>
                      <a:r>
                        <a:rPr lang="ko-KR" altLang="en-US" sz="1200" dirty="0" smtClean="0"/>
                        <a:t> 상생 경영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200" dirty="0" err="1" smtClean="0"/>
                        <a:t>삼화콘덴서</a:t>
                      </a:r>
                      <a:r>
                        <a:rPr lang="ko-KR" altLang="en-US" sz="1200" dirty="0" smtClean="0"/>
                        <a:t> </a:t>
                      </a:r>
                      <a:r>
                        <a:rPr lang="en-US" altLang="ko-KR" sz="1200" dirty="0" smtClean="0"/>
                        <a:t>-------------------------------- </a:t>
                      </a:r>
                      <a:r>
                        <a:rPr lang="ko-KR" altLang="en-US" sz="1200" dirty="0" smtClean="0"/>
                        <a:t>박  진 대표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7471587"/>
                  </a:ext>
                </a:extLst>
              </a:tr>
              <a:tr h="331722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/>
                        <a:t>11</a:t>
                      </a:r>
                      <a:r>
                        <a:rPr lang="ko-KR" altLang="en-US" sz="1200" baseline="0" dirty="0" smtClean="0"/>
                        <a:t>주차</a:t>
                      </a:r>
                      <a:r>
                        <a:rPr lang="en-US" altLang="ko-KR" sz="1200" baseline="0" dirty="0" smtClean="0"/>
                        <a:t>(6/12)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/>
                        <a:t> </a:t>
                      </a:r>
                      <a:r>
                        <a:rPr lang="en-US" altLang="ko-KR" sz="1200" b="1" dirty="0" smtClean="0"/>
                        <a:t>Smart</a:t>
                      </a:r>
                      <a:r>
                        <a:rPr lang="en-US" altLang="ko-KR" sz="1200" b="1" baseline="0" dirty="0" smtClean="0"/>
                        <a:t> Factory </a:t>
                      </a:r>
                      <a:r>
                        <a:rPr lang="ko-KR" altLang="en-US" sz="1200" b="1" dirty="0" smtClean="0"/>
                        <a:t>운영 체계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 </a:t>
                      </a:r>
                      <a:r>
                        <a:rPr lang="ko-KR" altLang="en-US" sz="1200" dirty="0" smtClean="0"/>
                        <a:t>스마트팩토리 적용을 위한 기본 역량 산출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200" dirty="0" smtClean="0"/>
                        <a:t>삼양화학그룹 </a:t>
                      </a:r>
                      <a:r>
                        <a:rPr lang="ko-KR" altLang="en-US" sz="1200" dirty="0" err="1" smtClean="0"/>
                        <a:t>경영지원실</a:t>
                      </a:r>
                      <a:r>
                        <a:rPr lang="ko-KR" altLang="en-US" sz="1200" dirty="0" smtClean="0"/>
                        <a:t> </a:t>
                      </a:r>
                      <a:r>
                        <a:rPr lang="en-US" altLang="ko-KR" sz="1200" dirty="0" smtClean="0"/>
                        <a:t>----------------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dirty="0" smtClean="0"/>
                        <a:t>임재영 전무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1744223"/>
                  </a:ext>
                </a:extLst>
              </a:tr>
              <a:tr h="331722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/>
                        <a:t>12</a:t>
                      </a:r>
                      <a:r>
                        <a:rPr lang="ko-KR" altLang="en-US" sz="1200" baseline="0" dirty="0" smtClean="0"/>
                        <a:t>주차</a:t>
                      </a:r>
                      <a:r>
                        <a:rPr lang="en-US" altLang="ko-KR" sz="1200" baseline="0" dirty="0" smtClean="0"/>
                        <a:t>(6/19)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err="1" smtClean="0"/>
                        <a:t>제조라인</a:t>
                      </a:r>
                      <a:r>
                        <a:rPr lang="ko-KR" altLang="en-US" sz="1200" b="1" dirty="0" smtClean="0"/>
                        <a:t> </a:t>
                      </a:r>
                      <a:r>
                        <a:rPr lang="en-US" altLang="ko-KR" sz="1200" b="1" dirty="0" smtClean="0"/>
                        <a:t>IT</a:t>
                      </a:r>
                      <a:r>
                        <a:rPr lang="en-US" altLang="ko-KR" sz="1200" b="1" baseline="0" dirty="0" smtClean="0"/>
                        <a:t> </a:t>
                      </a:r>
                      <a:r>
                        <a:rPr lang="ko-KR" altLang="en-US" sz="1200" b="1" baseline="0" dirty="0" smtClean="0"/>
                        <a:t>시스템</a:t>
                      </a:r>
                      <a:r>
                        <a:rPr lang="en-US" altLang="ko-KR" sz="1200" b="1" baseline="0" dirty="0" smtClean="0"/>
                        <a:t>(MES/ERP)</a:t>
                      </a:r>
                      <a:endParaRPr lang="ko-KR" altLang="en-US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 </a:t>
                      </a:r>
                      <a:r>
                        <a:rPr lang="ko-KR" altLang="en-US" sz="1200" dirty="0" smtClean="0"/>
                        <a:t>정보시스템을 적용한 제조 라인 관리 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 latinLnBrk="1"/>
                      <a:r>
                        <a:rPr lang="ko-KR" altLang="en-US" sz="1200" dirty="0" err="1" smtClean="0"/>
                        <a:t>유플러스</a:t>
                      </a:r>
                      <a:r>
                        <a:rPr lang="ko-KR" altLang="en-US" sz="1200" dirty="0" smtClean="0"/>
                        <a:t> 소프트웨어 </a:t>
                      </a:r>
                      <a:r>
                        <a:rPr lang="en-US" altLang="ko-KR" sz="1200" baseline="0" dirty="0" smtClean="0"/>
                        <a:t>--------------------- </a:t>
                      </a:r>
                      <a:r>
                        <a:rPr lang="ko-KR" altLang="en-US" sz="1200" baseline="0" dirty="0" smtClean="0"/>
                        <a:t>김병섭 대표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480413"/>
                  </a:ext>
                </a:extLst>
              </a:tr>
              <a:tr h="331722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13</a:t>
                      </a:r>
                      <a:r>
                        <a:rPr lang="ko-KR" altLang="en-US" sz="1200" baseline="0" dirty="0" smtClean="0"/>
                        <a:t>주차</a:t>
                      </a:r>
                      <a:r>
                        <a:rPr lang="en-US" altLang="ko-KR" sz="1200" baseline="0" dirty="0" smtClean="0"/>
                        <a:t>(6/26)</a:t>
                      </a:r>
                      <a:endParaRPr lang="ko-KR" alt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/>
                        <a:t>제조물책임법 </a:t>
                      </a:r>
                      <a:r>
                        <a:rPr lang="en-US" altLang="ko-KR" sz="1200" b="1" dirty="0" smtClean="0"/>
                        <a:t>/ </a:t>
                      </a:r>
                      <a:r>
                        <a:rPr lang="ko-KR" altLang="en-US" sz="1200" b="1" dirty="0" smtClean="0"/>
                        <a:t>중대재해처벌법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 법률적 지식 습득과 대응방법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di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대신노무법인 </a:t>
                      </a:r>
                      <a:r>
                        <a:rPr lang="en-US" altLang="ko-KR" sz="1200" dirty="0" smtClean="0"/>
                        <a:t>-----------------------------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dirty="0" err="1" smtClean="0"/>
                        <a:t>정석문</a:t>
                      </a:r>
                      <a:r>
                        <a:rPr lang="ko-KR" altLang="en-US" sz="1200" dirty="0" smtClean="0"/>
                        <a:t> 대표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46406882"/>
                  </a:ext>
                </a:extLst>
              </a:tr>
              <a:tr h="331722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14</a:t>
                      </a:r>
                      <a:r>
                        <a:rPr lang="ko-KR" altLang="en-US" sz="1200" baseline="0" dirty="0" smtClean="0"/>
                        <a:t>주차</a:t>
                      </a:r>
                      <a:r>
                        <a:rPr lang="en-US" altLang="ko-KR" sz="1200" baseline="0" dirty="0" smtClean="0"/>
                        <a:t>(7/03)</a:t>
                      </a:r>
                      <a:endParaRPr lang="ko-KR" alt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/>
                        <a:t>생산성 향상을 위한 </a:t>
                      </a:r>
                      <a:r>
                        <a:rPr lang="en-US" altLang="ko-KR" sz="1200" b="1" dirty="0" smtClean="0"/>
                        <a:t>AI</a:t>
                      </a:r>
                      <a:r>
                        <a:rPr lang="ko-KR" altLang="en-US" sz="1200" b="1" dirty="0" smtClean="0"/>
                        <a:t> 활용 방안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 smtClean="0"/>
                        <a:t> AI </a:t>
                      </a:r>
                      <a:r>
                        <a:rPr lang="ko-KR" altLang="en-US" sz="1200" baseline="0" dirty="0" smtClean="0"/>
                        <a:t>기능 이해와 제조 현장 적용 방법</a:t>
                      </a:r>
                      <a:endParaRPr lang="ko-KR" alt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MSECM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-----------------------------------</a:t>
                      </a:r>
                      <a:r>
                        <a:rPr lang="ko-KR" altLang="en-US" sz="1200" baseline="0" dirty="0" smtClean="0"/>
                        <a:t> 송은정 차장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11478870"/>
                  </a:ext>
                </a:extLst>
              </a:tr>
              <a:tr h="331722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15</a:t>
                      </a:r>
                      <a:r>
                        <a:rPr lang="ko-KR" altLang="en-US" sz="1200" baseline="0" dirty="0" smtClean="0"/>
                        <a:t>주차</a:t>
                      </a:r>
                      <a:r>
                        <a:rPr lang="en-US" altLang="ko-KR" sz="1200" baseline="0" dirty="0" smtClean="0"/>
                        <a:t>(7/10)</a:t>
                      </a:r>
                      <a:endParaRPr lang="ko-KR" alt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/>
                        <a:t>선진 현장 견학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 </a:t>
                      </a:r>
                      <a:r>
                        <a:rPr lang="ko-KR" altLang="en-US" sz="1200" dirty="0" smtClean="0"/>
                        <a:t>스마트팩토리 운영 실태 견학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한화에어로스페이스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2134553"/>
                  </a:ext>
                </a:extLst>
              </a:tr>
              <a:tr h="331722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dirty="0" smtClean="0"/>
                        <a:t>16</a:t>
                      </a:r>
                      <a:r>
                        <a:rPr lang="ko-KR" altLang="en-US" sz="1200" baseline="0" dirty="0" smtClean="0"/>
                        <a:t>주차</a:t>
                      </a:r>
                      <a:r>
                        <a:rPr lang="en-US" altLang="ko-KR" sz="1200" baseline="0" dirty="0" smtClean="0"/>
                        <a:t>(7/17)</a:t>
                      </a:r>
                      <a:endParaRPr lang="ko-KR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err="1" smtClean="0"/>
                        <a:t>수료식</a:t>
                      </a:r>
                      <a:r>
                        <a:rPr lang="ko-KR" altLang="en-US" sz="1200" b="1" dirty="0" smtClean="0"/>
                        <a:t> </a:t>
                      </a:r>
                      <a:r>
                        <a:rPr lang="en-US" altLang="ko-KR" sz="1200" b="1" dirty="0" smtClean="0"/>
                        <a:t>/</a:t>
                      </a:r>
                      <a:r>
                        <a:rPr lang="en-US" altLang="ko-KR" sz="1200" b="1" baseline="0" dirty="0" smtClean="0"/>
                        <a:t> </a:t>
                      </a:r>
                      <a:r>
                        <a:rPr lang="en-US" altLang="ko-KR" sz="1200" b="1" baseline="0" dirty="0" smtClean="0"/>
                        <a:t>(</a:t>
                      </a:r>
                      <a:r>
                        <a:rPr lang="ko-KR" altLang="en-US" sz="1200" b="1" baseline="0" dirty="0" smtClean="0"/>
                        <a:t>특강</a:t>
                      </a:r>
                      <a:r>
                        <a:rPr lang="en-US" altLang="ko-KR" sz="1200" b="1" baseline="0" dirty="0" smtClean="0"/>
                        <a:t>)</a:t>
                      </a:r>
                      <a:r>
                        <a:rPr lang="ko-KR" altLang="en-US" sz="1200" b="1" baseline="0" dirty="0" err="1" smtClean="0"/>
                        <a:t>창조경영과</a:t>
                      </a:r>
                      <a:r>
                        <a:rPr lang="ko-KR" altLang="en-US" sz="1200" b="1" baseline="0" dirty="0" smtClean="0"/>
                        <a:t> </a:t>
                      </a:r>
                      <a:r>
                        <a:rPr lang="ko-KR" altLang="en-US" sz="1200" b="1" baseline="0" dirty="0" smtClean="0"/>
                        <a:t>성과창출</a:t>
                      </a:r>
                      <a:endParaRPr lang="ko-KR" altLang="en-US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 창조경영의 개념과 성과창출 사례 연구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di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aseline="0" dirty="0" smtClean="0"/>
                        <a:t>전</a:t>
                      </a:r>
                      <a:r>
                        <a:rPr lang="en-US" altLang="ko-KR" sz="1200" baseline="0" dirty="0" smtClean="0"/>
                        <a:t>)</a:t>
                      </a:r>
                      <a:r>
                        <a:rPr lang="ko-KR" altLang="en-US" sz="1200" baseline="0" dirty="0" err="1" smtClean="0"/>
                        <a:t>삼성테크윈</a:t>
                      </a:r>
                      <a:r>
                        <a:rPr lang="ko-KR" altLang="en-US" sz="1200" baseline="0" dirty="0" smtClean="0"/>
                        <a:t> </a:t>
                      </a:r>
                      <a:r>
                        <a:rPr lang="ko-KR" altLang="en-US" sz="1200" baseline="0" dirty="0" err="1" smtClean="0"/>
                        <a:t>제조센터</a:t>
                      </a:r>
                      <a:r>
                        <a:rPr lang="en-US" altLang="ko-KR" sz="1200" baseline="0" dirty="0" smtClean="0"/>
                        <a:t> ------------------ </a:t>
                      </a:r>
                      <a:r>
                        <a:rPr lang="ko-KR" altLang="en-US" sz="1200" baseline="0" dirty="0" err="1" smtClean="0"/>
                        <a:t>위형철</a:t>
                      </a:r>
                      <a:r>
                        <a:rPr lang="ko-KR" altLang="en-US" sz="1200" baseline="0" dirty="0" smtClean="0"/>
                        <a:t> 상무</a:t>
                      </a:r>
                      <a:endParaRPr lang="ko-KR" alt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01861697"/>
                  </a:ext>
                </a:extLst>
              </a:tr>
            </a:tbl>
          </a:graphicData>
        </a:graphic>
      </p:graphicFrame>
      <p:grpSp>
        <p:nvGrpSpPr>
          <p:cNvPr id="6" name="그룹 5"/>
          <p:cNvGrpSpPr/>
          <p:nvPr/>
        </p:nvGrpSpPr>
        <p:grpSpPr>
          <a:xfrm>
            <a:off x="9583272" y="159571"/>
            <a:ext cx="2365898" cy="592917"/>
            <a:chOff x="3941335" y="5308652"/>
            <a:chExt cx="3515733" cy="803292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 rotWithShape="1">
            <a:blip r:embed="rId2"/>
            <a:srcRect l="34286" t="54821" r="33892" b="32825"/>
            <a:stretch/>
          </p:blipFill>
          <p:spPr>
            <a:xfrm>
              <a:off x="4749726" y="5414682"/>
              <a:ext cx="2707342" cy="591233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 rotWithShape="1">
            <a:blip r:embed="rId2"/>
            <a:srcRect l="44929" t="36349" r="45569" b="46865"/>
            <a:stretch/>
          </p:blipFill>
          <p:spPr>
            <a:xfrm>
              <a:off x="3941335" y="5308652"/>
              <a:ext cx="808391" cy="8032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7938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363</Words>
  <Application>Microsoft Office PowerPoint</Application>
  <PresentationFormat>와이드스크린</PresentationFormat>
  <Paragraphs>69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PC8</dc:creator>
  <cp:lastModifiedBy>PC8</cp:lastModifiedBy>
  <cp:revision>15</cp:revision>
  <dcterms:created xsi:type="dcterms:W3CDTF">2024-12-31T02:10:38Z</dcterms:created>
  <dcterms:modified xsi:type="dcterms:W3CDTF">2025-02-06T07:39:12Z</dcterms:modified>
</cp:coreProperties>
</file>